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</p:sldIdLst>
  <p:sldSz cy="6858000" cx="12190400"/>
  <p:notesSz cx="6858000" cy="9144000"/>
  <p:embeddedFontLst>
    <p:embeddedFont>
      <p:font typeface="Roboto"/>
      <p:regular r:id="rId31"/>
      <p:bold r:id="rId32"/>
      <p:italic r:id="rId33"/>
      <p:boldItalic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</p:guideLst>
    </p:cSldViewPr>
  </p:notes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-regular.fntdata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Roboto-italic.fntdata"/><Relationship Id="rId10" Type="http://schemas.openxmlformats.org/officeDocument/2006/relationships/slide" Target="slides/slide5.xml"/><Relationship Id="rId32" Type="http://schemas.openxmlformats.org/officeDocument/2006/relationships/font" Target="fonts/Roboto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34" Type="http://schemas.openxmlformats.org/officeDocument/2006/relationships/font" Target="fonts/Roboto-bold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82588" y="685800"/>
            <a:ext cx="60928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s-E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10c740a8ab_0_0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" name="Google Shape;69;g210c740a8a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g210c740a8ab_0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0f79982fa9_2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g20f79982fa9_2_82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0f79982fa9_2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g20f79982fa9_2_99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0f79982fa9_2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g20f79982fa9_2_111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06362f1ab6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g206362f1ab6_1_6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06362f1ab6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g206362f1ab6_1_13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06362f1ab6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g206362f1ab6_0_2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06362f1ab6_2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g206362f1ab6_2_1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06362f1ab6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g206362f1ab6_1_20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06362f1ab6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g206362f1ab6_1_0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20f79982fa9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g20f79982fa9_1_20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1cf470684c5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g1cf470684c5_0_119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0f79982fa9_1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g20f79982fa9_1_27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20f79982fa9_1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g20f79982fa9_1_37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cb7894cb9c_1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g1cb7894cb9c_1_61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20f79982fa9_1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g20f79982fa9_1_58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20f79982fa9_2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g20f79982fa9_2_128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20f79982fa9_2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g20f79982fa9_2_157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cf470684c5_0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g1cf470684c5_0_198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cf470684c5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g1cf470684c5_0_193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cf470684c5_0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g1cf470684c5_0_210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1cf470684c5_0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g1cf470684c5_0_188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1cf418c8623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g1cf418c8623_0_62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21ca0b85a95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g21ca0b85a95_0_3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0f79982fa9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g20f79982fa9_1_1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Relationship Id="rId3" Type="http://schemas.openxmlformats.org/officeDocument/2006/relationships/image" Target="../media/image9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Relationship Id="rId3" Type="http://schemas.openxmlformats.org/officeDocument/2006/relationships/image" Target="../media/image5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Relationship Id="rId3" Type="http://schemas.openxmlformats.org/officeDocument/2006/relationships/image" Target="../media/image5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Relationship Id="rId3" Type="http://schemas.openxmlformats.org/officeDocument/2006/relationships/hyperlink" Target="mailto:info@tknika.eus" TargetMode="External"/><Relationship Id="rId4" Type="http://schemas.openxmlformats.org/officeDocument/2006/relationships/image" Target="../media/image9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Relationship Id="rId3" Type="http://schemas.openxmlformats.org/officeDocument/2006/relationships/image" Target="../media/image5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9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-Izenburua">
  <p:cSld name="0-Izenburua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ctrTitle"/>
          </p:nvPr>
        </p:nvSpPr>
        <p:spPr>
          <a:xfrm>
            <a:off x="2618979" y="1868344"/>
            <a:ext cx="6765101" cy="2160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Source Sans Pro"/>
              <a:buNone/>
              <a:defRPr b="1" sz="50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1828561" y="5042534"/>
            <a:ext cx="8533289" cy="3348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10" type="dt"/>
          </p:nvPr>
        </p:nvSpPr>
        <p:spPr>
          <a:xfrm>
            <a:off x="609521" y="6356351"/>
            <a:ext cx="284443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1" type="ftr"/>
          </p:nvPr>
        </p:nvSpPr>
        <p:spPr>
          <a:xfrm>
            <a:off x="4165058" y="6356351"/>
            <a:ext cx="386029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736463" y="6165304"/>
            <a:ext cx="284443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cxnSp>
        <p:nvCxnSpPr>
          <p:cNvPr id="21" name="Google Shape;21;p2"/>
          <p:cNvCxnSpPr/>
          <p:nvPr/>
        </p:nvCxnSpPr>
        <p:spPr>
          <a:xfrm>
            <a:off x="622598" y="5373216"/>
            <a:ext cx="10945216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2" name="Google Shape;22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" y="6565359"/>
            <a:ext cx="12190413" cy="29264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:\Mi unidad\ana\Tknika\LOGOs TKNIKA\header_ppt_unevoc.png" id="23" name="Google Shape;23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3206" y="260648"/>
            <a:ext cx="10944000" cy="3835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-Indizea">
  <p:cSld name="1-Indizea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3"/>
          <p:cNvSpPr txBox="1"/>
          <p:nvPr>
            <p:ph type="title"/>
          </p:nvPr>
        </p:nvSpPr>
        <p:spPr>
          <a:xfrm>
            <a:off x="478582" y="1124744"/>
            <a:ext cx="11161240" cy="8640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urce Sans Pro"/>
              <a:buNone/>
              <a:defRPr b="1" sz="30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3"/>
          <p:cNvSpPr txBox="1"/>
          <p:nvPr>
            <p:ph idx="10" type="dt"/>
          </p:nvPr>
        </p:nvSpPr>
        <p:spPr>
          <a:xfrm>
            <a:off x="609521" y="6356351"/>
            <a:ext cx="284443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3"/>
          <p:cNvSpPr txBox="1"/>
          <p:nvPr>
            <p:ph idx="11" type="ftr"/>
          </p:nvPr>
        </p:nvSpPr>
        <p:spPr>
          <a:xfrm>
            <a:off x="4165058" y="6356351"/>
            <a:ext cx="386029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3"/>
          <p:cNvSpPr txBox="1"/>
          <p:nvPr>
            <p:ph idx="12" type="sldNum"/>
          </p:nvPr>
        </p:nvSpPr>
        <p:spPr>
          <a:xfrm>
            <a:off x="8736463" y="6165304"/>
            <a:ext cx="284443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29" name="Google Shape;29;p3"/>
          <p:cNvSpPr txBox="1"/>
          <p:nvPr>
            <p:ph idx="1" type="body"/>
          </p:nvPr>
        </p:nvSpPr>
        <p:spPr>
          <a:xfrm>
            <a:off x="4295006" y="1988840"/>
            <a:ext cx="3600400" cy="35283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 sz="19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49250" lvl="1" marL="914400" algn="l">
              <a:spcBef>
                <a:spcPts val="380"/>
              </a:spcBef>
              <a:spcAft>
                <a:spcPts val="0"/>
              </a:spcAft>
              <a:buClr>
                <a:schemeClr val="dk1"/>
              </a:buClr>
              <a:buSzPts val="1900"/>
              <a:buChar char="–"/>
              <a:defRPr sz="1900"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49250" lvl="2" marL="1371600" algn="l">
              <a:spcBef>
                <a:spcPts val="38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 sz="1900"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349250" lvl="3" marL="1828800" algn="l">
              <a:spcBef>
                <a:spcPts val="380"/>
              </a:spcBef>
              <a:spcAft>
                <a:spcPts val="0"/>
              </a:spcAft>
              <a:buClr>
                <a:schemeClr val="dk1"/>
              </a:buClr>
              <a:buSzPts val="1900"/>
              <a:buChar char="–"/>
              <a:defRPr sz="1900"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49250" lvl="4" marL="2286000" algn="l">
              <a:spcBef>
                <a:spcPts val="380"/>
              </a:spcBef>
              <a:spcAft>
                <a:spcPts val="0"/>
              </a:spcAft>
              <a:buClr>
                <a:schemeClr val="dk1"/>
              </a:buClr>
              <a:buSzPts val="1900"/>
              <a:buChar char="»"/>
              <a:defRPr sz="1900"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30" name="Google Shape;30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" y="6565359"/>
            <a:ext cx="12190413" cy="29264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:\Mi unidad\ana\Tknika\LOGOs TKNIKA\header_ppt.png" id="31" name="Google Shape;31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3206" y="260648"/>
            <a:ext cx="10944000" cy="3835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-Atala tituluarekin">
  <p:cSld name="2-Atala tituluarekin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4"/>
          <p:cNvSpPr txBox="1"/>
          <p:nvPr>
            <p:ph type="title"/>
          </p:nvPr>
        </p:nvSpPr>
        <p:spPr>
          <a:xfrm>
            <a:off x="609521" y="764704"/>
            <a:ext cx="10971372" cy="5760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Source Sans Pro"/>
              <a:buNone/>
              <a:defRPr b="1" sz="40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4"/>
          <p:cNvSpPr txBox="1"/>
          <p:nvPr>
            <p:ph idx="10" type="dt"/>
          </p:nvPr>
        </p:nvSpPr>
        <p:spPr>
          <a:xfrm>
            <a:off x="609521" y="6356351"/>
            <a:ext cx="284443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4"/>
          <p:cNvSpPr txBox="1"/>
          <p:nvPr>
            <p:ph idx="11" type="ftr"/>
          </p:nvPr>
        </p:nvSpPr>
        <p:spPr>
          <a:xfrm>
            <a:off x="4165058" y="6356351"/>
            <a:ext cx="386029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2" type="sldNum"/>
          </p:nvPr>
        </p:nvSpPr>
        <p:spPr>
          <a:xfrm>
            <a:off x="8736463" y="6165304"/>
            <a:ext cx="284443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pic>
        <p:nvPicPr>
          <p:cNvPr id="37" name="Google Shape;37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" y="6565359"/>
            <a:ext cx="12190413" cy="292642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4"/>
          <p:cNvSpPr txBox="1"/>
          <p:nvPr>
            <p:ph idx="1" type="body"/>
          </p:nvPr>
        </p:nvSpPr>
        <p:spPr>
          <a:xfrm>
            <a:off x="622598" y="2204864"/>
            <a:ext cx="7200800" cy="38164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9" name="Google Shape;39;p4"/>
          <p:cNvSpPr txBox="1"/>
          <p:nvPr>
            <p:ph idx="2" type="body"/>
          </p:nvPr>
        </p:nvSpPr>
        <p:spPr>
          <a:xfrm>
            <a:off x="622598" y="1340768"/>
            <a:ext cx="10945215" cy="4325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spcBef>
                <a:spcPts val="600"/>
              </a:spcBef>
              <a:spcAft>
                <a:spcPts val="0"/>
              </a:spcAft>
              <a:buClr>
                <a:srgbClr val="CEDA2E"/>
              </a:buClr>
              <a:buSzPts val="3000"/>
              <a:buNone/>
              <a:defRPr sz="3000">
                <a:solidFill>
                  <a:srgbClr val="CEDA2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419100" lvl="1" marL="9144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–"/>
              <a:defRPr sz="3000"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419100" lvl="2" marL="1371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419100" lvl="3" marL="18288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–"/>
              <a:defRPr sz="3000"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419100" lvl="4" marL="22860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»"/>
              <a:defRPr sz="3000"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4"/>
          <p:cNvSpPr/>
          <p:nvPr>
            <p:ph idx="3" type="pic"/>
          </p:nvPr>
        </p:nvSpPr>
        <p:spPr>
          <a:xfrm>
            <a:off x="8039100" y="2205038"/>
            <a:ext cx="3529013" cy="3816350"/>
          </a:xfrm>
          <a:prstGeom prst="rect">
            <a:avLst/>
          </a:prstGeom>
          <a:noFill/>
          <a:ln>
            <a:noFill/>
          </a:ln>
        </p:spPr>
      </p:sp>
      <p:pic>
        <p:nvPicPr>
          <p:cNvPr descr="G:\Mi unidad\ana\Tknika\LOGOs TKNIKA\header_ppt.png" id="41" name="Google Shape;41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3206" y="260648"/>
            <a:ext cx="10944000" cy="3835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Amaiera">
  <p:cSld name="3-Amaiera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5"/>
          <p:cNvSpPr txBox="1"/>
          <p:nvPr>
            <p:ph type="title"/>
          </p:nvPr>
        </p:nvSpPr>
        <p:spPr>
          <a:xfrm>
            <a:off x="609521" y="1288131"/>
            <a:ext cx="10971372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None/>
              <a:defRPr b="1" sz="24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0" type="dt"/>
          </p:nvPr>
        </p:nvSpPr>
        <p:spPr>
          <a:xfrm>
            <a:off x="609521" y="6356351"/>
            <a:ext cx="284443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5"/>
          <p:cNvSpPr txBox="1"/>
          <p:nvPr>
            <p:ph idx="11" type="ftr"/>
          </p:nvPr>
        </p:nvSpPr>
        <p:spPr>
          <a:xfrm>
            <a:off x="4165058" y="6356351"/>
            <a:ext cx="386029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5"/>
          <p:cNvSpPr txBox="1"/>
          <p:nvPr>
            <p:ph idx="12" type="sldNum"/>
          </p:nvPr>
        </p:nvSpPr>
        <p:spPr>
          <a:xfrm>
            <a:off x="8736463" y="6165304"/>
            <a:ext cx="284443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pic>
        <p:nvPicPr>
          <p:cNvPr id="47" name="Google Shape;47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" y="6565359"/>
            <a:ext cx="12190413" cy="292642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5"/>
          <p:cNvSpPr txBox="1"/>
          <p:nvPr>
            <p:ph idx="1" type="subTitle"/>
          </p:nvPr>
        </p:nvSpPr>
        <p:spPr>
          <a:xfrm>
            <a:off x="1828561" y="5038328"/>
            <a:ext cx="8533289" cy="3348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cxnSp>
        <p:nvCxnSpPr>
          <p:cNvPr id="49" name="Google Shape;49;p5"/>
          <p:cNvCxnSpPr/>
          <p:nvPr/>
        </p:nvCxnSpPr>
        <p:spPr>
          <a:xfrm>
            <a:off x="622598" y="5373216"/>
            <a:ext cx="10945216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0" name="Google Shape;50;p5"/>
          <p:cNvSpPr txBox="1"/>
          <p:nvPr/>
        </p:nvSpPr>
        <p:spPr>
          <a:xfrm>
            <a:off x="635542" y="2852936"/>
            <a:ext cx="10932272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Zamalbide Auzoa z/g - 20100 Errenteria (Gipuzkoa)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T. (+34) 943 082 900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1800" u="sng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info@tknika.eus</a:t>
            </a:r>
            <a:endParaRPr b="0" i="0" sz="18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ES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www.tknika.eus</a:t>
            </a:r>
            <a:endParaRPr/>
          </a:p>
        </p:txBody>
      </p:sp>
      <p:pic>
        <p:nvPicPr>
          <p:cNvPr descr="G:\Mi unidad\ana\Tknika\LOGOs TKNIKA\header_ppt_unevoc.png" id="51" name="Google Shape;51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3206" y="260648"/>
            <a:ext cx="10944000" cy="3835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-Atala">
  <p:cSld name="2-Atala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6"/>
          <p:cNvSpPr txBox="1"/>
          <p:nvPr>
            <p:ph idx="10" type="dt"/>
          </p:nvPr>
        </p:nvSpPr>
        <p:spPr>
          <a:xfrm>
            <a:off x="609521" y="6356351"/>
            <a:ext cx="284443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6"/>
          <p:cNvSpPr txBox="1"/>
          <p:nvPr>
            <p:ph idx="11" type="ftr"/>
          </p:nvPr>
        </p:nvSpPr>
        <p:spPr>
          <a:xfrm>
            <a:off x="4165058" y="6356351"/>
            <a:ext cx="386029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6"/>
          <p:cNvSpPr txBox="1"/>
          <p:nvPr>
            <p:ph idx="12" type="sldNum"/>
          </p:nvPr>
        </p:nvSpPr>
        <p:spPr>
          <a:xfrm>
            <a:off x="8736463" y="6165304"/>
            <a:ext cx="284443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pic>
        <p:nvPicPr>
          <p:cNvPr id="56" name="Google Shape;56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" y="6565359"/>
            <a:ext cx="12190413" cy="292642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6"/>
          <p:cNvSpPr txBox="1"/>
          <p:nvPr>
            <p:ph idx="1" type="body"/>
          </p:nvPr>
        </p:nvSpPr>
        <p:spPr>
          <a:xfrm>
            <a:off x="622598" y="1192033"/>
            <a:ext cx="7200800" cy="48292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8" name="Google Shape;58;p6"/>
          <p:cNvSpPr/>
          <p:nvPr>
            <p:ph idx="2" type="pic"/>
          </p:nvPr>
        </p:nvSpPr>
        <p:spPr>
          <a:xfrm>
            <a:off x="8039100" y="1192033"/>
            <a:ext cx="3529013" cy="4829355"/>
          </a:xfrm>
          <a:prstGeom prst="rect">
            <a:avLst/>
          </a:prstGeom>
          <a:noFill/>
          <a:ln>
            <a:noFill/>
          </a:ln>
        </p:spPr>
      </p:sp>
      <p:pic>
        <p:nvPicPr>
          <p:cNvPr descr="G:\Mi unidad\ana\Tknika\LOGOs TKNIKA\header_ppt.png" id="59" name="Google Shape;59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3206" y="260648"/>
            <a:ext cx="10944000" cy="3835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tala_v2">
  <p:cSld name="Atala_v2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7"/>
          <p:cNvSpPr txBox="1"/>
          <p:nvPr>
            <p:ph type="title"/>
          </p:nvPr>
        </p:nvSpPr>
        <p:spPr>
          <a:xfrm>
            <a:off x="609521" y="764704"/>
            <a:ext cx="109713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urce Sans Pro"/>
              <a:buNone/>
              <a:defRPr b="1" sz="30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7"/>
          <p:cNvSpPr txBox="1"/>
          <p:nvPr>
            <p:ph idx="12" type="sldNum"/>
          </p:nvPr>
        </p:nvSpPr>
        <p:spPr>
          <a:xfrm>
            <a:off x="8736463" y="6165304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pic>
        <p:nvPicPr>
          <p:cNvPr id="63" name="Google Shape;63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" y="6565359"/>
            <a:ext cx="12190413" cy="292642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7"/>
          <p:cNvSpPr txBox="1"/>
          <p:nvPr>
            <p:ph idx="1" type="body"/>
          </p:nvPr>
        </p:nvSpPr>
        <p:spPr>
          <a:xfrm>
            <a:off x="622598" y="1628800"/>
            <a:ext cx="10944600" cy="43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937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•"/>
              <a:defRPr sz="26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30708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8"/>
              <a:buFont typeface="Courier New"/>
              <a:buChar char="o"/>
              <a:defRPr sz="2400"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55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"/>
              <a:buChar char="▪"/>
              <a:defRPr sz="2000"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42900" lvl="5" marL="2743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" name="Google Shape;65;p7"/>
          <p:cNvSpPr txBox="1"/>
          <p:nvPr/>
        </p:nvSpPr>
        <p:spPr>
          <a:xfrm>
            <a:off x="623206" y="6565359"/>
            <a:ext cx="1512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E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Ziberlab 2020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G:\Mi unidad\ana\Tknika\LOGOs TKNIKA\header_ppt_unevoc.png" id="66" name="Google Shape;66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3206" y="260648"/>
            <a:ext cx="10944000" cy="3835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609521" y="274638"/>
            <a:ext cx="10971372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609521" y="1600201"/>
            <a:ext cx="10971372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609521" y="6356351"/>
            <a:ext cx="284443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4165058" y="6356351"/>
            <a:ext cx="386029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8736463" y="6165304"/>
            <a:ext cx="284443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png"/><Relationship Id="rId4" Type="http://schemas.openxmlformats.org/officeDocument/2006/relationships/image" Target="../media/image2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Relationship Id="rId4" Type="http://schemas.openxmlformats.org/officeDocument/2006/relationships/image" Target="../media/image1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0.png"/><Relationship Id="rId4" Type="http://schemas.openxmlformats.org/officeDocument/2006/relationships/image" Target="../media/image12.png"/><Relationship Id="rId5" Type="http://schemas.openxmlformats.org/officeDocument/2006/relationships/image" Target="../media/image3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2.png"/><Relationship Id="rId4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5.png"/><Relationship Id="rId4" Type="http://schemas.openxmlformats.org/officeDocument/2006/relationships/hyperlink" Target="https://es.wikipedia.org/wiki/Protocolo_de_comunicaciones" TargetMode="External"/><Relationship Id="rId11" Type="http://schemas.openxmlformats.org/officeDocument/2006/relationships/hyperlink" Target="https://es.wikipedia.org/wiki/Ethernet" TargetMode="External"/><Relationship Id="rId10" Type="http://schemas.openxmlformats.org/officeDocument/2006/relationships/hyperlink" Target="https://es.wikipedia.org/wiki/Direcci%C3%B3n_IP" TargetMode="External"/><Relationship Id="rId9" Type="http://schemas.openxmlformats.org/officeDocument/2006/relationships/hyperlink" Target="https://es.wikipedia.org/wiki/Direcci%C3%B3n_IP" TargetMode="External"/><Relationship Id="rId5" Type="http://schemas.openxmlformats.org/officeDocument/2006/relationships/hyperlink" Target="https://es.wikipedia.org/wiki/Capa_de_enlace_de_datos" TargetMode="External"/><Relationship Id="rId6" Type="http://schemas.openxmlformats.org/officeDocument/2006/relationships/hyperlink" Target="https://es.wikipedia.org/wiki/Protocolo_de_resoluci%C3%B3n_de_direcciones#cite_note-1" TargetMode="External"/><Relationship Id="rId7" Type="http://schemas.openxmlformats.org/officeDocument/2006/relationships/hyperlink" Target="https://es.wikipedia.org/wiki/Ethernet" TargetMode="External"/><Relationship Id="rId8" Type="http://schemas.openxmlformats.org/officeDocument/2006/relationships/hyperlink" Target="https://es.wikipedia.org/wiki/Direcci%C3%B3n_MAC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9.png"/><Relationship Id="rId4" Type="http://schemas.openxmlformats.org/officeDocument/2006/relationships/image" Target="../media/image8.png"/><Relationship Id="rId5" Type="http://schemas.openxmlformats.org/officeDocument/2006/relationships/image" Target="../media/image27.png"/><Relationship Id="rId6" Type="http://schemas.openxmlformats.org/officeDocument/2006/relationships/image" Target="../media/image3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7.png"/><Relationship Id="rId4" Type="http://schemas.openxmlformats.org/officeDocument/2006/relationships/image" Target="../media/image39.png"/><Relationship Id="rId10" Type="http://schemas.openxmlformats.org/officeDocument/2006/relationships/image" Target="../media/image8.png"/><Relationship Id="rId9" Type="http://schemas.openxmlformats.org/officeDocument/2006/relationships/image" Target="../media/image27.png"/><Relationship Id="rId5" Type="http://schemas.openxmlformats.org/officeDocument/2006/relationships/image" Target="../media/image36.png"/><Relationship Id="rId6" Type="http://schemas.openxmlformats.org/officeDocument/2006/relationships/image" Target="../media/image32.png"/><Relationship Id="rId7" Type="http://schemas.openxmlformats.org/officeDocument/2006/relationships/image" Target="../media/image44.png"/><Relationship Id="rId8" Type="http://schemas.openxmlformats.org/officeDocument/2006/relationships/image" Target="../media/image4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8.png"/><Relationship Id="rId4" Type="http://schemas.openxmlformats.org/officeDocument/2006/relationships/image" Target="../media/image4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www.kali.org/tools/" TargetMode="External"/><Relationship Id="rId4" Type="http://schemas.openxmlformats.org/officeDocument/2006/relationships/image" Target="../media/image47.png"/><Relationship Id="rId5" Type="http://schemas.openxmlformats.org/officeDocument/2006/relationships/image" Target="../media/image2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2.png"/><Relationship Id="rId4" Type="http://schemas.openxmlformats.org/officeDocument/2006/relationships/image" Target="../media/image45.png"/><Relationship Id="rId5" Type="http://schemas.openxmlformats.org/officeDocument/2006/relationships/hyperlink" Target="https://c43s4rs.blogspot.com/2016/03/como-usar-metasploit-en-armitage-desde.html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attack.mitre.org/" TargetMode="External"/><Relationship Id="rId4" Type="http://schemas.openxmlformats.org/officeDocument/2006/relationships/image" Target="../media/image46.png"/><Relationship Id="rId5" Type="http://schemas.openxmlformats.org/officeDocument/2006/relationships/image" Target="../media/image4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1.png"/><Relationship Id="rId4" Type="http://schemas.openxmlformats.org/officeDocument/2006/relationships/image" Target="../media/image2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Relationship Id="rId4" Type="http://schemas.openxmlformats.org/officeDocument/2006/relationships/image" Target="../media/image1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4.png"/><Relationship Id="rId4" Type="http://schemas.openxmlformats.org/officeDocument/2006/relationships/image" Target="../media/image8.png"/><Relationship Id="rId5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Relationship Id="rId4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2.png"/><Relationship Id="rId4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8"/>
          <p:cNvSpPr txBox="1"/>
          <p:nvPr/>
        </p:nvSpPr>
        <p:spPr>
          <a:xfrm>
            <a:off x="751750" y="1487881"/>
            <a:ext cx="10441200" cy="24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5200">
                <a:solidFill>
                  <a:schemeClr val="dk1"/>
                </a:solidFill>
              </a:rPr>
              <a:t>CIBERSEGURIDAD EN  SISTEMAS DE CONTROL INDUSTRIAL (SCI)</a:t>
            </a:r>
            <a:endParaRPr b="1" sz="50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73" name="Google Shape;73;p8"/>
          <p:cNvSpPr txBox="1"/>
          <p:nvPr/>
        </p:nvSpPr>
        <p:spPr>
          <a:xfrm>
            <a:off x="874626" y="4973106"/>
            <a:ext cx="10441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8"/>
          <p:cNvSpPr txBox="1"/>
          <p:nvPr>
            <p:ph idx="12" type="sldNum"/>
          </p:nvPr>
        </p:nvSpPr>
        <p:spPr>
          <a:xfrm>
            <a:off x="8739781" y="6232227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75" name="Google Shape;75;p8"/>
          <p:cNvSpPr/>
          <p:nvPr/>
        </p:nvSpPr>
        <p:spPr>
          <a:xfrm>
            <a:off x="7391350" y="116632"/>
            <a:ext cx="1296000" cy="792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D:\Descargas\UNEVOC_Network_Logo_blue_en.png" id="76" name="Google Shape;76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63326" y="248123"/>
            <a:ext cx="552160" cy="417600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8"/>
          <p:cNvSpPr txBox="1"/>
          <p:nvPr/>
        </p:nvSpPr>
        <p:spPr>
          <a:xfrm>
            <a:off x="3187775" y="4342275"/>
            <a:ext cx="5997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es-ES" sz="36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6.- Ataques a SCI.</a:t>
            </a:r>
            <a:endParaRPr sz="36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7"/>
          <p:cNvSpPr txBox="1"/>
          <p:nvPr>
            <p:ph idx="12" type="sldNum"/>
          </p:nvPr>
        </p:nvSpPr>
        <p:spPr>
          <a:xfrm>
            <a:off x="8736463" y="6237312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155" name="Google Shape;155;p17"/>
          <p:cNvSpPr txBox="1"/>
          <p:nvPr/>
        </p:nvSpPr>
        <p:spPr>
          <a:xfrm>
            <a:off x="2998850" y="884925"/>
            <a:ext cx="5997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es-ES" sz="36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6.- Ataques a SCI</a:t>
            </a:r>
            <a:endParaRPr sz="36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56" name="Google Shape;156;p17"/>
          <p:cNvSpPr txBox="1"/>
          <p:nvPr/>
        </p:nvSpPr>
        <p:spPr>
          <a:xfrm>
            <a:off x="6440150" y="884925"/>
            <a:ext cx="64515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Font typeface="Source Sans Pro"/>
              <a:buChar char="●"/>
            </a:pPr>
            <a:r>
              <a:rPr lang="es-ES" sz="25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6.3.1 Captura credenciales HMI  (HTTP</a:t>
            </a:r>
            <a:r>
              <a:rPr lang="es-ES" sz="2500">
                <a:latin typeface="Source Sans Pro"/>
                <a:ea typeface="Source Sans Pro"/>
                <a:cs typeface="Source Sans Pro"/>
                <a:sym typeface="Source Sans Pro"/>
              </a:rPr>
              <a:t>)</a:t>
            </a:r>
            <a:endParaRPr sz="25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500">
                <a:latin typeface="Source Sans Pro"/>
                <a:ea typeface="Source Sans Pro"/>
                <a:cs typeface="Source Sans Pro"/>
                <a:sym typeface="Source Sans Pro"/>
              </a:rPr>
              <a:t>Port Mirroring (Puerto espejo)</a:t>
            </a:r>
            <a:endParaRPr sz="25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57" name="Google Shape;15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7750" y="2048425"/>
            <a:ext cx="5016374" cy="40932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18724" y="2570675"/>
            <a:ext cx="1771650" cy="2371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8"/>
          <p:cNvSpPr txBox="1"/>
          <p:nvPr>
            <p:ph idx="12" type="sldNum"/>
          </p:nvPr>
        </p:nvSpPr>
        <p:spPr>
          <a:xfrm>
            <a:off x="8736463" y="6237312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164" name="Google Shape;164;p18"/>
          <p:cNvSpPr txBox="1"/>
          <p:nvPr/>
        </p:nvSpPr>
        <p:spPr>
          <a:xfrm>
            <a:off x="2998850" y="884925"/>
            <a:ext cx="5997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es-ES" sz="36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6.- Ataques a SCI</a:t>
            </a:r>
            <a:endParaRPr sz="36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5" name="Google Shape;165;p18"/>
          <p:cNvSpPr txBox="1"/>
          <p:nvPr/>
        </p:nvSpPr>
        <p:spPr>
          <a:xfrm>
            <a:off x="6440150" y="884925"/>
            <a:ext cx="64515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Font typeface="Source Sans Pro"/>
              <a:buChar char="●"/>
            </a:pPr>
            <a:r>
              <a:rPr lang="es-ES" sz="25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6.3.1 Captura credenciales HMI  (HTTP</a:t>
            </a:r>
            <a:r>
              <a:rPr lang="es-ES" sz="2500">
                <a:latin typeface="Source Sans Pro"/>
                <a:ea typeface="Source Sans Pro"/>
                <a:cs typeface="Source Sans Pro"/>
                <a:sym typeface="Source Sans Pro"/>
              </a:rPr>
              <a:t>)</a:t>
            </a:r>
            <a:endParaRPr sz="25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500">
                <a:latin typeface="Source Sans Pro"/>
                <a:ea typeface="Source Sans Pro"/>
                <a:cs typeface="Source Sans Pro"/>
                <a:sym typeface="Source Sans Pro"/>
              </a:rPr>
              <a:t>Port Mirroring (Puerto espejo)</a:t>
            </a:r>
            <a:endParaRPr sz="25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66" name="Google Shape;16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4700" y="1707750"/>
            <a:ext cx="7494012" cy="47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68699" y="2247900"/>
            <a:ext cx="3756250" cy="1085725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18"/>
          <p:cNvSpPr txBox="1"/>
          <p:nvPr/>
        </p:nvSpPr>
        <p:spPr>
          <a:xfrm>
            <a:off x="9119775" y="4003525"/>
            <a:ext cx="27363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600"/>
              <a:t>Aruba 2530-8g</a:t>
            </a:r>
            <a:endParaRPr b="1" sz="26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9"/>
          <p:cNvSpPr txBox="1"/>
          <p:nvPr>
            <p:ph idx="12" type="sldNum"/>
          </p:nvPr>
        </p:nvSpPr>
        <p:spPr>
          <a:xfrm>
            <a:off x="8736463" y="6237312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174" name="Google Shape;174;p19"/>
          <p:cNvSpPr txBox="1"/>
          <p:nvPr/>
        </p:nvSpPr>
        <p:spPr>
          <a:xfrm>
            <a:off x="2998850" y="884925"/>
            <a:ext cx="5997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es-ES" sz="36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6.- Ataques a SCI</a:t>
            </a:r>
            <a:endParaRPr sz="36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5" name="Google Shape;175;p19"/>
          <p:cNvSpPr txBox="1"/>
          <p:nvPr/>
        </p:nvSpPr>
        <p:spPr>
          <a:xfrm>
            <a:off x="6440150" y="884925"/>
            <a:ext cx="64515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Font typeface="Source Sans Pro"/>
              <a:buChar char="●"/>
            </a:pPr>
            <a:r>
              <a:rPr lang="es-ES" sz="25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6.3.1 Captura credenciales HMI  (HTTP</a:t>
            </a:r>
            <a:r>
              <a:rPr lang="es-ES" sz="2500">
                <a:latin typeface="Source Sans Pro"/>
                <a:ea typeface="Source Sans Pro"/>
                <a:cs typeface="Source Sans Pro"/>
                <a:sym typeface="Source Sans Pro"/>
              </a:rPr>
              <a:t>)</a:t>
            </a:r>
            <a:endParaRPr sz="25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500">
                <a:latin typeface="Source Sans Pro"/>
                <a:ea typeface="Source Sans Pro"/>
                <a:cs typeface="Source Sans Pro"/>
                <a:sym typeface="Source Sans Pro"/>
              </a:rPr>
              <a:t>Port Mirroring (Puerto espejo)</a:t>
            </a:r>
            <a:endParaRPr sz="25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76" name="Google Shape;17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39000" y="1937050"/>
            <a:ext cx="8786751" cy="450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0575" y="2326650"/>
            <a:ext cx="3707774" cy="2085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132025" y="2225700"/>
            <a:ext cx="846775" cy="84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0"/>
          <p:cNvSpPr txBox="1"/>
          <p:nvPr>
            <p:ph idx="12" type="sldNum"/>
          </p:nvPr>
        </p:nvSpPr>
        <p:spPr>
          <a:xfrm>
            <a:off x="8736463" y="6237312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184" name="Google Shape;184;p20"/>
          <p:cNvSpPr txBox="1"/>
          <p:nvPr/>
        </p:nvSpPr>
        <p:spPr>
          <a:xfrm>
            <a:off x="2998850" y="884925"/>
            <a:ext cx="5997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es-ES" sz="36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6.- Ataques a SCI</a:t>
            </a:r>
            <a:endParaRPr sz="36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85" name="Google Shape;18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1238" y="1697175"/>
            <a:ext cx="8229734" cy="4629226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0"/>
          <p:cNvSpPr txBox="1"/>
          <p:nvPr/>
        </p:nvSpPr>
        <p:spPr>
          <a:xfrm>
            <a:off x="6485575" y="884925"/>
            <a:ext cx="64059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Font typeface="Source Sans Pro"/>
              <a:buChar char="●"/>
            </a:pPr>
            <a:r>
              <a:rPr lang="es-ES" sz="25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6.3.1 Captura credenciales HMI  (HTTP</a:t>
            </a:r>
            <a:r>
              <a:rPr lang="es-ES" sz="2500">
                <a:latin typeface="Source Sans Pro"/>
                <a:ea typeface="Source Sans Pro"/>
                <a:cs typeface="Source Sans Pro"/>
                <a:sym typeface="Source Sans Pro"/>
              </a:rPr>
              <a:t>)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7" name="Google Shape;187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1624" y="994925"/>
            <a:ext cx="817725" cy="817750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0"/>
          <p:cNvSpPr txBox="1"/>
          <p:nvPr/>
        </p:nvSpPr>
        <p:spPr>
          <a:xfrm>
            <a:off x="183750" y="1812675"/>
            <a:ext cx="2139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>
                <a:latin typeface="Calibri"/>
                <a:ea typeface="Calibri"/>
                <a:cs typeface="Calibri"/>
                <a:sym typeface="Calibri"/>
              </a:rPr>
              <a:t>Demo 14-   Ataques a SCI. 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1"/>
          <p:cNvSpPr txBox="1"/>
          <p:nvPr>
            <p:ph idx="12" type="sldNum"/>
          </p:nvPr>
        </p:nvSpPr>
        <p:spPr>
          <a:xfrm>
            <a:off x="8736463" y="6237312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194" name="Google Shape;194;p21"/>
          <p:cNvSpPr txBox="1"/>
          <p:nvPr/>
        </p:nvSpPr>
        <p:spPr>
          <a:xfrm>
            <a:off x="2998850" y="884925"/>
            <a:ext cx="5997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es-ES" sz="36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6.- Ataques a SCI</a:t>
            </a:r>
            <a:endParaRPr sz="36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95" name="Google Shape;19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4950" y="1799075"/>
            <a:ext cx="8229734" cy="4629226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1"/>
          <p:cNvSpPr txBox="1"/>
          <p:nvPr/>
        </p:nvSpPr>
        <p:spPr>
          <a:xfrm>
            <a:off x="6440150" y="884925"/>
            <a:ext cx="64515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Font typeface="Source Sans Pro"/>
              <a:buChar char="●"/>
            </a:pPr>
            <a:r>
              <a:rPr lang="es-ES" sz="25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6.3.2 Captura credenciales HMI  (HTTP</a:t>
            </a:r>
            <a:r>
              <a:rPr lang="es-ES" sz="2500">
                <a:latin typeface="Source Sans Pro"/>
                <a:ea typeface="Source Sans Pro"/>
                <a:cs typeface="Source Sans Pro"/>
                <a:sym typeface="Source Sans Pro"/>
              </a:rPr>
              <a:t>)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2"/>
          <p:cNvSpPr txBox="1"/>
          <p:nvPr>
            <p:ph idx="12" type="sldNum"/>
          </p:nvPr>
        </p:nvSpPr>
        <p:spPr>
          <a:xfrm>
            <a:off x="8736463" y="6237312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202" name="Google Shape;202;p22"/>
          <p:cNvSpPr txBox="1"/>
          <p:nvPr/>
        </p:nvSpPr>
        <p:spPr>
          <a:xfrm>
            <a:off x="2998850" y="884925"/>
            <a:ext cx="5997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es-ES" sz="36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6.- Ataques a SCI</a:t>
            </a:r>
            <a:endParaRPr sz="36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03" name="Google Shape;203;p22"/>
          <p:cNvSpPr txBox="1"/>
          <p:nvPr/>
        </p:nvSpPr>
        <p:spPr>
          <a:xfrm>
            <a:off x="1913575" y="1508175"/>
            <a:ext cx="8615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s-E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MAN- IN-THE-MIDDLE  (MiTM) - (Ataque de intermediario)</a:t>
            </a:r>
            <a:endParaRPr b="1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4" name="Google Shape;204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62325" y="2115750"/>
            <a:ext cx="4318199" cy="2887400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22"/>
          <p:cNvSpPr txBox="1"/>
          <p:nvPr/>
        </p:nvSpPr>
        <p:spPr>
          <a:xfrm>
            <a:off x="824475" y="5087525"/>
            <a:ext cx="105414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-ES" sz="1350" u="none" cap="none" strike="noStrike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el </a:t>
            </a:r>
            <a:r>
              <a:rPr b="1" i="0" lang="es-ES" sz="1350" u="none" cap="none" strike="noStrike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protocolo de resolución de direcciones</a:t>
            </a:r>
            <a:r>
              <a:rPr b="0" i="0" lang="es-ES" sz="1350" u="none" cap="none" strike="noStrike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(</a:t>
            </a:r>
            <a:r>
              <a:rPr b="1" i="1" lang="es-ES" sz="1350" u="none" cap="none" strike="noStrike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ARP</a:t>
            </a:r>
            <a:r>
              <a:rPr b="0" i="0" lang="es-ES" sz="1350" u="none" cap="none" strike="noStrike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, del inglés </a:t>
            </a:r>
            <a:r>
              <a:rPr b="1" i="1" lang="es-ES" sz="1350" u="none" cap="none" strike="noStrike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Address Resolution Protocol</a:t>
            </a:r>
            <a:r>
              <a:rPr b="0" i="0" lang="es-ES" sz="1350" u="none" cap="none" strike="noStrike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) es un </a:t>
            </a:r>
            <a:r>
              <a:rPr b="0" i="0" lang="es-ES" sz="1350" u="none" cap="none" strike="noStrike">
                <a:solidFill>
                  <a:srgbClr val="0645AD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protocolo de comunicaciones</a:t>
            </a:r>
            <a:r>
              <a:rPr b="0" i="0" lang="es-ES" sz="1350" u="none" cap="none" strike="noStrike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de la </a:t>
            </a:r>
            <a:r>
              <a:rPr b="0" i="0" lang="es-ES" sz="1350" u="none" cap="none" strike="noStrike">
                <a:solidFill>
                  <a:srgbClr val="0645AD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capa de enlace de datos</a:t>
            </a:r>
            <a:r>
              <a:rPr b="0" i="0" lang="es-ES" sz="1350" u="none" cap="none" strike="noStrike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,</a:t>
            </a:r>
            <a:r>
              <a:rPr b="0" baseline="30000" i="0" lang="es-ES" sz="1400" u="none" cap="none" strike="noStrike">
                <a:solidFill>
                  <a:srgbClr val="0645AD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1</a:t>
            </a:r>
            <a:r>
              <a:rPr b="0" i="0" lang="es-ES" sz="1350" u="none" cap="none" strike="noStrike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​ responsable de encontrar la dirección de hardware (</a:t>
            </a:r>
            <a:r>
              <a:rPr b="0" i="0" lang="es-ES" sz="1350" u="none" cap="none" strike="noStrike">
                <a:solidFill>
                  <a:srgbClr val="0645AD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Ethernet</a:t>
            </a:r>
            <a:r>
              <a:rPr b="0" i="0" lang="es-ES" sz="1350" u="none" cap="none" strike="noStrike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s-ES" sz="1350" u="none" cap="none" strike="noStrike">
                <a:solidFill>
                  <a:srgbClr val="0645AD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MAC</a:t>
            </a:r>
            <a:r>
              <a:rPr b="0" i="0" lang="es-ES" sz="1350" u="none" cap="none" strike="noStrike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) que corresponde a una determinada </a:t>
            </a:r>
            <a:r>
              <a:rPr b="0" i="0" lang="es-ES" sz="1350" u="none" cap="none" strike="noStrike">
                <a:solidFill>
                  <a:srgbClr val="0645AD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dirección IP</a:t>
            </a:r>
            <a:r>
              <a:rPr b="0" i="0" lang="es-ES" sz="1350" u="none" cap="none" strike="noStrike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. Para ello se envía un paquete (</a:t>
            </a:r>
            <a:r>
              <a:rPr b="0" i="1" lang="es-ES" sz="1350" u="none" cap="none" strike="noStrike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ARP request</a:t>
            </a:r>
            <a:r>
              <a:rPr b="0" i="0" lang="es-ES" sz="1350" u="none" cap="none" strike="noStrike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) a la dirección de difusión de la red (</a:t>
            </a:r>
            <a:r>
              <a:rPr b="0" i="1" lang="es-ES" sz="1350" u="none" cap="none" strike="noStrike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broadcast</a:t>
            </a:r>
            <a:r>
              <a:rPr b="0" i="0" lang="es-ES" sz="1350" u="none" cap="none" strike="noStrike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, MAC = FF FF FF FF FF FF) que contiene la </a:t>
            </a:r>
            <a:r>
              <a:rPr b="0" i="0" lang="es-ES" sz="1350" u="none" cap="none" strike="noStrike">
                <a:solidFill>
                  <a:srgbClr val="0645AD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dirección IP</a:t>
            </a:r>
            <a:r>
              <a:rPr b="0" i="0" lang="es-ES" sz="1350" u="none" cap="none" strike="noStrike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por la que se pregunta, y se espera a que esa máquina (u otra) responda (</a:t>
            </a:r>
            <a:r>
              <a:rPr b="0" i="1" lang="es-ES" sz="1350" u="none" cap="none" strike="noStrike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ARP reply</a:t>
            </a:r>
            <a:r>
              <a:rPr b="0" i="0" lang="es-ES" sz="1350" u="none" cap="none" strike="noStrike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) con la dirección </a:t>
            </a:r>
            <a:r>
              <a:rPr b="0" i="0" lang="es-ES" sz="1350" u="none" cap="none" strike="noStrike">
                <a:solidFill>
                  <a:srgbClr val="0645AD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1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Ethernet</a:t>
            </a:r>
            <a:r>
              <a:rPr b="0" i="0" lang="es-ES" sz="1350" u="none" cap="none" strike="noStrike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que le corresponde.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p22"/>
          <p:cNvSpPr txBox="1"/>
          <p:nvPr/>
        </p:nvSpPr>
        <p:spPr>
          <a:xfrm>
            <a:off x="6508275" y="884925"/>
            <a:ext cx="63834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Font typeface="Source Sans Pro"/>
              <a:buChar char="●"/>
            </a:pPr>
            <a:r>
              <a:rPr lang="es-ES" sz="25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6.3.2 Captura credenciales HMI  (HTTP</a:t>
            </a:r>
            <a:r>
              <a:rPr lang="es-ES" sz="2500">
                <a:latin typeface="Source Sans Pro"/>
                <a:ea typeface="Source Sans Pro"/>
                <a:cs typeface="Source Sans Pro"/>
                <a:sym typeface="Source Sans Pro"/>
              </a:rPr>
              <a:t>)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3"/>
          <p:cNvSpPr txBox="1"/>
          <p:nvPr>
            <p:ph idx="12" type="sldNum"/>
          </p:nvPr>
        </p:nvSpPr>
        <p:spPr>
          <a:xfrm>
            <a:off x="8736463" y="6237312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212" name="Google Shape;212;p23"/>
          <p:cNvSpPr txBox="1"/>
          <p:nvPr/>
        </p:nvSpPr>
        <p:spPr>
          <a:xfrm>
            <a:off x="2998850" y="884925"/>
            <a:ext cx="5997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es-ES" sz="36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6.- Ataques a SCI</a:t>
            </a:r>
            <a:endParaRPr sz="36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13" name="Google Shape;213;p23"/>
          <p:cNvSpPr txBox="1"/>
          <p:nvPr/>
        </p:nvSpPr>
        <p:spPr>
          <a:xfrm>
            <a:off x="1913575" y="1508175"/>
            <a:ext cx="8615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s-E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MAN- IN-THE-MIDDLE  (MiTM) - (Ataque de intermediario)</a:t>
            </a:r>
            <a:endParaRPr b="1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23"/>
          <p:cNvSpPr txBox="1"/>
          <p:nvPr/>
        </p:nvSpPr>
        <p:spPr>
          <a:xfrm>
            <a:off x="6519650" y="884925"/>
            <a:ext cx="63720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Font typeface="Source Sans Pro"/>
              <a:buChar char="●"/>
            </a:pPr>
            <a:r>
              <a:rPr lang="es-ES" sz="25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6.3.2 Captura credenciales HMI  (HTTP</a:t>
            </a:r>
            <a:r>
              <a:rPr lang="es-ES" sz="2500">
                <a:latin typeface="Source Sans Pro"/>
                <a:ea typeface="Source Sans Pro"/>
                <a:cs typeface="Source Sans Pro"/>
                <a:sym typeface="Source Sans Pro"/>
              </a:rPr>
              <a:t>)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5" name="Google Shape;21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95750" y="1968050"/>
            <a:ext cx="6467475" cy="434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4"/>
          <p:cNvSpPr txBox="1"/>
          <p:nvPr>
            <p:ph idx="12" type="sldNum"/>
          </p:nvPr>
        </p:nvSpPr>
        <p:spPr>
          <a:xfrm>
            <a:off x="8736463" y="6237312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221" name="Google Shape;221;p24"/>
          <p:cNvSpPr txBox="1"/>
          <p:nvPr/>
        </p:nvSpPr>
        <p:spPr>
          <a:xfrm>
            <a:off x="2998850" y="884925"/>
            <a:ext cx="5997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es-ES" sz="36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6.- Ataques a SCI.</a:t>
            </a:r>
            <a:endParaRPr sz="36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22" name="Google Shape;222;p24"/>
          <p:cNvSpPr txBox="1"/>
          <p:nvPr/>
        </p:nvSpPr>
        <p:spPr>
          <a:xfrm>
            <a:off x="6675875" y="884925"/>
            <a:ext cx="62157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Font typeface="Source Sans Pro"/>
              <a:buChar char="●"/>
            </a:pPr>
            <a:r>
              <a:rPr lang="es-ES" sz="25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6.3 Captura credenciales HMI  (HTTP</a:t>
            </a:r>
            <a:r>
              <a:rPr lang="es-ES" sz="2500">
                <a:latin typeface="Source Sans Pro"/>
                <a:ea typeface="Source Sans Pro"/>
                <a:cs typeface="Source Sans Pro"/>
                <a:sym typeface="Source Sans Pro"/>
              </a:rPr>
              <a:t>)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3" name="Google Shape;22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2025" y="1570975"/>
            <a:ext cx="5995389" cy="4929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1624" y="994925"/>
            <a:ext cx="817725" cy="817750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24"/>
          <p:cNvSpPr txBox="1"/>
          <p:nvPr/>
        </p:nvSpPr>
        <p:spPr>
          <a:xfrm>
            <a:off x="183750" y="1812675"/>
            <a:ext cx="2139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>
                <a:latin typeface="Calibri"/>
                <a:ea typeface="Calibri"/>
                <a:cs typeface="Calibri"/>
                <a:sym typeface="Calibri"/>
              </a:rPr>
              <a:t>Demo 11-   Ataques a SCI. 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6" name="Google Shape;226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036700" y="2003300"/>
            <a:ext cx="1925450" cy="192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736474" y="4478175"/>
            <a:ext cx="3453925" cy="1209675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24"/>
          <p:cNvSpPr txBox="1"/>
          <p:nvPr/>
        </p:nvSpPr>
        <p:spPr>
          <a:xfrm>
            <a:off x="422375" y="2697775"/>
            <a:ext cx="21390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>
                <a:solidFill>
                  <a:srgbClr val="202124"/>
                </a:solidFill>
                <a:highlight>
                  <a:srgbClr val="FFFFFF"/>
                </a:highlight>
              </a:rPr>
              <a:t>Ettercap </a:t>
            </a:r>
            <a:r>
              <a:rPr b="1" lang="es-ES" sz="1200">
                <a:solidFill>
                  <a:srgbClr val="202124"/>
                </a:solidFill>
                <a:highlight>
                  <a:srgbClr val="FFFFFF"/>
                </a:highlight>
              </a:rPr>
              <a:t>en una suite completa para realizar ataques de hombre en el medio</a:t>
            </a:r>
            <a:r>
              <a:rPr lang="es-ES" sz="1200">
                <a:solidFill>
                  <a:srgbClr val="202124"/>
                </a:solidFill>
                <a:highlight>
                  <a:srgbClr val="FFFFFF"/>
                </a:highlight>
              </a:rPr>
              <a:t>. Permite interceptar conexiones en vivo, filtrar contenido al vuelo y varios otros trucos interesantes. Soporta disección activa y pasiva de varios protocolos e incluye diversas características para el análisis de red y host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5"/>
          <p:cNvSpPr txBox="1"/>
          <p:nvPr>
            <p:ph idx="12" type="sldNum"/>
          </p:nvPr>
        </p:nvSpPr>
        <p:spPr>
          <a:xfrm>
            <a:off x="8736463" y="6237312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234" name="Google Shape;234;p25"/>
          <p:cNvSpPr txBox="1"/>
          <p:nvPr/>
        </p:nvSpPr>
        <p:spPr>
          <a:xfrm>
            <a:off x="2998850" y="884925"/>
            <a:ext cx="5997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es-ES" sz="36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6.- Ataques a SCI.</a:t>
            </a:r>
            <a:endParaRPr sz="36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35" name="Google Shape;235;p25"/>
          <p:cNvSpPr txBox="1"/>
          <p:nvPr/>
        </p:nvSpPr>
        <p:spPr>
          <a:xfrm>
            <a:off x="6812575" y="783450"/>
            <a:ext cx="52254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Source Sans Pro"/>
              <a:buChar char="●"/>
            </a:pPr>
            <a:r>
              <a:rPr lang="es-ES" sz="25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6.4 Suplantación Webserver (HTTPS).</a:t>
            </a:r>
            <a:endParaRPr/>
          </a:p>
        </p:txBody>
      </p:sp>
      <p:pic>
        <p:nvPicPr>
          <p:cNvPr id="236" name="Google Shape;23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5450" y="1844750"/>
            <a:ext cx="6696525" cy="4698725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25"/>
          <p:cNvSpPr txBox="1"/>
          <p:nvPr/>
        </p:nvSpPr>
        <p:spPr>
          <a:xfrm>
            <a:off x="5282025" y="2254975"/>
            <a:ext cx="1442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>
                <a:latin typeface="Calibri"/>
                <a:ea typeface="Calibri"/>
                <a:cs typeface="Calibri"/>
                <a:sym typeface="Calibri"/>
              </a:rPr>
              <a:t>HTTPS Cifrado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6"/>
          <p:cNvSpPr txBox="1"/>
          <p:nvPr>
            <p:ph idx="12" type="sldNum"/>
          </p:nvPr>
        </p:nvSpPr>
        <p:spPr>
          <a:xfrm>
            <a:off x="8736463" y="6237312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243" name="Google Shape;243;p26"/>
          <p:cNvSpPr txBox="1"/>
          <p:nvPr/>
        </p:nvSpPr>
        <p:spPr>
          <a:xfrm>
            <a:off x="2998850" y="884925"/>
            <a:ext cx="5997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es-ES" sz="36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6.- Ataques a SCI.</a:t>
            </a:r>
            <a:endParaRPr sz="36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44" name="Google Shape;244;p26"/>
          <p:cNvSpPr txBox="1"/>
          <p:nvPr/>
        </p:nvSpPr>
        <p:spPr>
          <a:xfrm>
            <a:off x="6812575" y="783450"/>
            <a:ext cx="52254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Source Sans Pro"/>
              <a:buChar char="●"/>
            </a:pPr>
            <a:r>
              <a:rPr lang="es-ES" sz="25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6.4 Suplantación Webserver (HTTPS).</a:t>
            </a:r>
            <a:endParaRPr/>
          </a:p>
        </p:txBody>
      </p:sp>
      <p:pic>
        <p:nvPicPr>
          <p:cNvPr id="245" name="Google Shape;24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890150"/>
            <a:ext cx="5734050" cy="319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6000" y="2013975"/>
            <a:ext cx="5734050" cy="2943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9"/>
          <p:cNvSpPr txBox="1"/>
          <p:nvPr>
            <p:ph idx="12" type="sldNum"/>
          </p:nvPr>
        </p:nvSpPr>
        <p:spPr>
          <a:xfrm>
            <a:off x="8736463" y="6237312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83" name="Google Shape;83;p9"/>
          <p:cNvSpPr txBox="1"/>
          <p:nvPr/>
        </p:nvSpPr>
        <p:spPr>
          <a:xfrm>
            <a:off x="2998850" y="884925"/>
            <a:ext cx="5997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es-ES" sz="36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6.- Ataques a SCI.</a:t>
            </a:r>
            <a:endParaRPr sz="36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84" name="Google Shape;84;p9"/>
          <p:cNvSpPr txBox="1"/>
          <p:nvPr/>
        </p:nvSpPr>
        <p:spPr>
          <a:xfrm>
            <a:off x="2713700" y="2111875"/>
            <a:ext cx="6074700" cy="232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Font typeface="Source Sans Pro"/>
              <a:buChar char="●"/>
            </a:pPr>
            <a:r>
              <a:rPr lang="es-ES" sz="2500">
                <a:latin typeface="Source Sans Pro"/>
                <a:ea typeface="Source Sans Pro"/>
                <a:cs typeface="Source Sans Pro"/>
                <a:sym typeface="Source Sans Pro"/>
              </a:rPr>
              <a:t>6.1 Panel ejecutable Tknika</a:t>
            </a:r>
            <a:r>
              <a:rPr lang="es-ES" sz="2500">
                <a:latin typeface="Source Sans Pro"/>
                <a:ea typeface="Source Sans Pro"/>
                <a:cs typeface="Source Sans Pro"/>
                <a:sym typeface="Source Sans Pro"/>
              </a:rPr>
              <a:t>.</a:t>
            </a:r>
            <a:endParaRPr sz="25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Font typeface="Source Sans Pro"/>
              <a:buChar char="●"/>
            </a:pPr>
            <a:r>
              <a:rPr lang="es-ES" sz="2500">
                <a:latin typeface="Source Sans Pro"/>
                <a:ea typeface="Source Sans Pro"/>
                <a:cs typeface="Source Sans Pro"/>
                <a:sym typeface="Source Sans Pro"/>
              </a:rPr>
              <a:t>6.2 Scripts.</a:t>
            </a:r>
            <a:endParaRPr sz="25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Font typeface="Source Sans Pro"/>
              <a:buChar char="●"/>
            </a:pPr>
            <a:r>
              <a:rPr lang="es-ES" sz="2500">
                <a:latin typeface="Source Sans Pro"/>
                <a:ea typeface="Source Sans Pro"/>
                <a:cs typeface="Source Sans Pro"/>
                <a:sym typeface="Source Sans Pro"/>
              </a:rPr>
              <a:t>6.3 Captura credenciales HMI  (HTTP).</a:t>
            </a:r>
            <a:endParaRPr sz="25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Font typeface="Source Sans Pro"/>
              <a:buChar char="●"/>
            </a:pPr>
            <a:r>
              <a:rPr lang="es-ES" sz="2500">
                <a:latin typeface="Source Sans Pro"/>
                <a:ea typeface="Source Sans Pro"/>
                <a:cs typeface="Source Sans Pro"/>
                <a:sym typeface="Source Sans Pro"/>
              </a:rPr>
              <a:t>6.4 Suplantación Webserver (HTTPS).</a:t>
            </a:r>
            <a:endParaRPr sz="25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Font typeface="Source Sans Pro"/>
              <a:buChar char="●"/>
            </a:pPr>
            <a:r>
              <a:rPr lang="es-ES" sz="2500">
                <a:latin typeface="Source Sans Pro"/>
                <a:ea typeface="Source Sans Pro"/>
                <a:cs typeface="Source Sans Pro"/>
                <a:sym typeface="Source Sans Pro"/>
              </a:rPr>
              <a:t>6.5 Kali Linux</a:t>
            </a:r>
            <a:endParaRPr sz="25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7"/>
          <p:cNvSpPr txBox="1"/>
          <p:nvPr>
            <p:ph idx="12" type="sldNum"/>
          </p:nvPr>
        </p:nvSpPr>
        <p:spPr>
          <a:xfrm>
            <a:off x="8736463" y="6237312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252" name="Google Shape;252;p27"/>
          <p:cNvSpPr txBox="1"/>
          <p:nvPr/>
        </p:nvSpPr>
        <p:spPr>
          <a:xfrm>
            <a:off x="2998850" y="884925"/>
            <a:ext cx="5997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es-ES" sz="36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6.- Ataques a SCI.</a:t>
            </a:r>
            <a:endParaRPr sz="36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53" name="Google Shape;253;p27"/>
          <p:cNvSpPr txBox="1"/>
          <p:nvPr/>
        </p:nvSpPr>
        <p:spPr>
          <a:xfrm>
            <a:off x="6812575" y="783450"/>
            <a:ext cx="52254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Source Sans Pro"/>
              <a:buChar char="●"/>
            </a:pPr>
            <a:r>
              <a:rPr lang="es-ES" sz="25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6.4 Suplantación Webserver (HTTPS).</a:t>
            </a:r>
            <a:endParaRPr/>
          </a:p>
        </p:txBody>
      </p:sp>
      <p:pic>
        <p:nvPicPr>
          <p:cNvPr id="254" name="Google Shape;25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2950" y="2141913"/>
            <a:ext cx="2247900" cy="39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0650" y="2672975"/>
            <a:ext cx="3219450" cy="102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5675" y="3854475"/>
            <a:ext cx="3800475" cy="229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75775" y="1833200"/>
            <a:ext cx="3905250" cy="181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454400" y="3994800"/>
            <a:ext cx="1638300" cy="52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2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746450" y="5099450"/>
            <a:ext cx="5734050" cy="40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2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297925" y="1776225"/>
            <a:ext cx="1925450" cy="1925450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27"/>
          <p:cNvSpPr txBox="1"/>
          <p:nvPr/>
        </p:nvSpPr>
        <p:spPr>
          <a:xfrm>
            <a:off x="7234975" y="4696150"/>
            <a:ext cx="257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>
                <a:latin typeface="Calibri"/>
                <a:ea typeface="Calibri"/>
                <a:cs typeface="Calibri"/>
                <a:sym typeface="Calibri"/>
              </a:rPr>
              <a:t>IP Local Kali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2" name="Google Shape;262;p27"/>
          <p:cNvSpPr txBox="1"/>
          <p:nvPr/>
        </p:nvSpPr>
        <p:spPr>
          <a:xfrm>
            <a:off x="7303100" y="5718025"/>
            <a:ext cx="3519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>
                <a:latin typeface="Calibri"/>
                <a:ea typeface="Calibri"/>
                <a:cs typeface="Calibri"/>
                <a:sym typeface="Calibri"/>
              </a:rPr>
              <a:t>Dirección Webserver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3" name="Google Shape;263;p27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708899" y="783450"/>
            <a:ext cx="817725" cy="817750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27"/>
          <p:cNvSpPr txBox="1"/>
          <p:nvPr/>
        </p:nvSpPr>
        <p:spPr>
          <a:xfrm>
            <a:off x="161025" y="1601200"/>
            <a:ext cx="2139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>
                <a:latin typeface="Calibri"/>
                <a:ea typeface="Calibri"/>
                <a:cs typeface="Calibri"/>
                <a:sym typeface="Calibri"/>
              </a:rPr>
              <a:t>Demo 11-   Ataques a SCI. 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8"/>
          <p:cNvSpPr txBox="1"/>
          <p:nvPr>
            <p:ph idx="12" type="sldNum"/>
          </p:nvPr>
        </p:nvSpPr>
        <p:spPr>
          <a:xfrm>
            <a:off x="8736463" y="6237312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270" name="Google Shape;270;p28"/>
          <p:cNvSpPr txBox="1"/>
          <p:nvPr/>
        </p:nvSpPr>
        <p:spPr>
          <a:xfrm>
            <a:off x="2998850" y="884925"/>
            <a:ext cx="5997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es-ES" sz="36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6.- Ataques a SCI.</a:t>
            </a:r>
            <a:endParaRPr sz="36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71" name="Google Shape;271;p28"/>
          <p:cNvSpPr txBox="1"/>
          <p:nvPr/>
        </p:nvSpPr>
        <p:spPr>
          <a:xfrm>
            <a:off x="6812575" y="783450"/>
            <a:ext cx="52254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Source Sans Pro"/>
              <a:buChar char="●"/>
            </a:pPr>
            <a:r>
              <a:rPr lang="es-ES" sz="25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6.4 Suplantación Webserver (HTTPS).</a:t>
            </a:r>
            <a:endParaRPr/>
          </a:p>
        </p:txBody>
      </p:sp>
      <p:pic>
        <p:nvPicPr>
          <p:cNvPr id="272" name="Google Shape;27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1500" y="1896675"/>
            <a:ext cx="6934950" cy="418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29"/>
          <p:cNvSpPr txBox="1"/>
          <p:nvPr>
            <p:ph idx="12" type="sldNum"/>
          </p:nvPr>
        </p:nvSpPr>
        <p:spPr>
          <a:xfrm>
            <a:off x="8736463" y="6237312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pic>
        <p:nvPicPr>
          <p:cNvPr id="278" name="Google Shape;278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1624" y="994925"/>
            <a:ext cx="817725" cy="817750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29"/>
          <p:cNvSpPr txBox="1"/>
          <p:nvPr/>
        </p:nvSpPr>
        <p:spPr>
          <a:xfrm>
            <a:off x="183750" y="1812675"/>
            <a:ext cx="2139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>
                <a:latin typeface="Calibri"/>
                <a:ea typeface="Calibri"/>
                <a:cs typeface="Calibri"/>
                <a:sym typeface="Calibri"/>
              </a:rPr>
              <a:t>Demo 11-   Ataques a SCI. 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0" name="Google Shape;280;p29"/>
          <p:cNvSpPr txBox="1"/>
          <p:nvPr/>
        </p:nvSpPr>
        <p:spPr>
          <a:xfrm>
            <a:off x="2998850" y="884925"/>
            <a:ext cx="5997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es-ES" sz="36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6.- Ataques a SCI.</a:t>
            </a:r>
            <a:endParaRPr sz="36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81" name="Google Shape;281;p29"/>
          <p:cNvSpPr txBox="1"/>
          <p:nvPr/>
        </p:nvSpPr>
        <p:spPr>
          <a:xfrm>
            <a:off x="6812575" y="783450"/>
            <a:ext cx="52254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Source Sans Pro"/>
              <a:buChar char="●"/>
            </a:pPr>
            <a:r>
              <a:rPr lang="es-ES" sz="25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6.4 Suplantación Webserver (HTTPS).</a:t>
            </a:r>
            <a:endParaRPr/>
          </a:p>
        </p:txBody>
      </p:sp>
      <p:pic>
        <p:nvPicPr>
          <p:cNvPr id="282" name="Google Shape;282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22750" y="2042550"/>
            <a:ext cx="8664444" cy="41947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0"/>
          <p:cNvSpPr txBox="1"/>
          <p:nvPr>
            <p:ph idx="12" type="sldNum"/>
          </p:nvPr>
        </p:nvSpPr>
        <p:spPr>
          <a:xfrm>
            <a:off x="8736463" y="6237312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288" name="Google Shape;288;p30"/>
          <p:cNvSpPr txBox="1"/>
          <p:nvPr/>
        </p:nvSpPr>
        <p:spPr>
          <a:xfrm>
            <a:off x="2998850" y="884925"/>
            <a:ext cx="5997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es-ES" sz="36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6.- Ataques a SCI.</a:t>
            </a:r>
            <a:endParaRPr sz="36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89" name="Google Shape;289;p30"/>
          <p:cNvSpPr txBox="1"/>
          <p:nvPr/>
        </p:nvSpPr>
        <p:spPr>
          <a:xfrm>
            <a:off x="567088" y="1623825"/>
            <a:ext cx="11172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>
                <a:solidFill>
                  <a:srgbClr val="202124"/>
                </a:solidFill>
                <a:highlight>
                  <a:srgbClr val="FFFFFF"/>
                </a:highlight>
              </a:rPr>
              <a:t>Kali </a:t>
            </a:r>
            <a:r>
              <a:rPr b="1" lang="es-ES" sz="1200">
                <a:solidFill>
                  <a:srgbClr val="202124"/>
                </a:solidFill>
                <a:highlight>
                  <a:srgbClr val="FFFFFF"/>
                </a:highlight>
              </a:rPr>
              <a:t>es un sistema operativo de código abierto y se diferencia de otras distribuciones de sistemas operativos en cuanto a que reúne más de 600 programas para hacking ético</a:t>
            </a:r>
            <a:r>
              <a:rPr lang="es-ES" sz="1200">
                <a:solidFill>
                  <a:srgbClr val="202124"/>
                </a:solidFill>
                <a:highlight>
                  <a:srgbClr val="FFFFFF"/>
                </a:highlight>
              </a:rPr>
              <a:t>, que se encuentran preinstalados en el sistema.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" name="Google Shape;290;p30"/>
          <p:cNvSpPr txBox="1"/>
          <p:nvPr/>
        </p:nvSpPr>
        <p:spPr>
          <a:xfrm>
            <a:off x="4067100" y="2141425"/>
            <a:ext cx="2282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1" name="Google Shape;291;p30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43450" y="2402575"/>
            <a:ext cx="7266976" cy="405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9350" y="2298525"/>
            <a:ext cx="1925450" cy="1925450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30"/>
          <p:cNvSpPr txBox="1"/>
          <p:nvPr/>
        </p:nvSpPr>
        <p:spPr>
          <a:xfrm>
            <a:off x="9755625" y="1966575"/>
            <a:ext cx="2434800" cy="55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ES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Wireshark</a:t>
            </a:r>
            <a:endParaRPr b="1" sz="17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b="1" lang="es-ES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Zenmap(Nmap)</a:t>
            </a:r>
            <a:endParaRPr b="1" sz="17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b="1" lang="es-ES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Metaexploit / Armitage</a:t>
            </a:r>
            <a:endParaRPr b="1" sz="17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s-ES" sz="13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Ataques Metasploit</a:t>
            </a:r>
            <a:endParaRPr sz="17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b="1" lang="es-ES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Suite aircrack-ng</a:t>
            </a:r>
            <a:endParaRPr b="1" sz="17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s-ES" sz="13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Clave Wi-Fi</a:t>
            </a:r>
            <a:endParaRPr sz="135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s-ES" sz="1200">
                <a:solidFill>
                  <a:srgbClr val="202124"/>
                </a:solidFill>
                <a:highlight>
                  <a:srgbClr val="FFFFFF"/>
                </a:highlight>
              </a:rPr>
              <a:t> </a:t>
            </a:r>
            <a:r>
              <a:rPr b="1" lang="es-ES" sz="1700">
                <a:solidFill>
                  <a:srgbClr val="202124"/>
                </a:solidFill>
                <a:highlight>
                  <a:srgbClr val="FFFFFF"/>
                </a:highlight>
              </a:rPr>
              <a:t>Hydra , </a:t>
            </a:r>
            <a:r>
              <a:rPr b="1" lang="es-ES" sz="1700">
                <a:solidFill>
                  <a:srgbClr val="202124"/>
                </a:solidFill>
                <a:highlight>
                  <a:srgbClr val="FFFFFF"/>
                </a:highlight>
              </a:rPr>
              <a:t>John The Rippe</a:t>
            </a:r>
            <a:endParaRPr b="1" sz="1700">
              <a:solidFill>
                <a:srgbClr val="202124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s-ES" sz="1200">
                <a:solidFill>
                  <a:srgbClr val="202124"/>
                </a:solidFill>
                <a:highlight>
                  <a:srgbClr val="FFFFFF"/>
                </a:highlight>
              </a:rPr>
              <a:t>( Password Cracking Service) .</a:t>
            </a:r>
            <a:endParaRPr sz="1200">
              <a:solidFill>
                <a:srgbClr val="202124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02124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7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1"/>
          <p:cNvSpPr txBox="1"/>
          <p:nvPr>
            <p:ph idx="12" type="sldNum"/>
          </p:nvPr>
        </p:nvSpPr>
        <p:spPr>
          <a:xfrm>
            <a:off x="8736463" y="6237312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r>
              <a:rPr lang="es-ES"/>
              <a:t>AR</a:t>
            </a:r>
            <a:endParaRPr/>
          </a:p>
        </p:txBody>
      </p:sp>
      <p:sp>
        <p:nvSpPr>
          <p:cNvPr id="299" name="Google Shape;299;p31"/>
          <p:cNvSpPr txBox="1"/>
          <p:nvPr/>
        </p:nvSpPr>
        <p:spPr>
          <a:xfrm>
            <a:off x="2998850" y="884925"/>
            <a:ext cx="5997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es-ES" sz="36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6.- Ataques a SCI.</a:t>
            </a:r>
            <a:endParaRPr sz="36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00" name="Google Shape;300;p31"/>
          <p:cNvSpPr txBox="1"/>
          <p:nvPr/>
        </p:nvSpPr>
        <p:spPr>
          <a:xfrm>
            <a:off x="4067100" y="2141425"/>
            <a:ext cx="2282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1" name="Google Shape;30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3200" y="2058175"/>
            <a:ext cx="3605801" cy="3474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52522" y="2058175"/>
            <a:ext cx="6028243" cy="3390887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31"/>
          <p:cNvSpPr txBox="1"/>
          <p:nvPr/>
        </p:nvSpPr>
        <p:spPr>
          <a:xfrm>
            <a:off x="2170950" y="5643075"/>
            <a:ext cx="1850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METAEXPLOIT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4" name="Google Shape;304;p31"/>
          <p:cNvSpPr txBox="1"/>
          <p:nvPr/>
        </p:nvSpPr>
        <p:spPr>
          <a:xfrm>
            <a:off x="8200075" y="5643075"/>
            <a:ext cx="110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>
                <a:latin typeface="Calibri"/>
                <a:ea typeface="Calibri"/>
                <a:cs typeface="Calibri"/>
                <a:sym typeface="Calibri"/>
              </a:rPr>
              <a:t>ARMITAGE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2"/>
          <p:cNvSpPr txBox="1"/>
          <p:nvPr>
            <p:ph idx="12" type="sldNum"/>
          </p:nvPr>
        </p:nvSpPr>
        <p:spPr>
          <a:xfrm>
            <a:off x="8736463" y="6237312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310" name="Google Shape;310;p32"/>
          <p:cNvSpPr txBox="1"/>
          <p:nvPr/>
        </p:nvSpPr>
        <p:spPr>
          <a:xfrm>
            <a:off x="2998850" y="884925"/>
            <a:ext cx="5997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es-ES" sz="36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6.- Ataques a SCI.</a:t>
            </a:r>
            <a:endParaRPr sz="36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11" name="Google Shape;311;p32"/>
          <p:cNvSpPr txBox="1"/>
          <p:nvPr/>
        </p:nvSpPr>
        <p:spPr>
          <a:xfrm>
            <a:off x="567088" y="1623825"/>
            <a:ext cx="11172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200" u="sng">
                <a:solidFill>
                  <a:schemeClr val="hlink"/>
                </a:solidFill>
                <a:highlight>
                  <a:srgbClr val="FFFFFF"/>
                </a:highlight>
                <a:hlinkClick r:id="rId3"/>
              </a:rPr>
              <a:t>MITRE ATT&amp;CK</a:t>
            </a:r>
            <a:r>
              <a:rPr lang="es-ES" sz="1200">
                <a:solidFill>
                  <a:srgbClr val="39434C"/>
                </a:solidFill>
                <a:highlight>
                  <a:srgbClr val="FFFFFF"/>
                </a:highlight>
              </a:rPr>
              <a:t> </a:t>
            </a:r>
            <a:r>
              <a:rPr lang="es-ES" sz="900">
                <a:solidFill>
                  <a:srgbClr val="39434C"/>
                </a:solidFill>
                <a:highlight>
                  <a:srgbClr val="FFFFFF"/>
                </a:highlight>
              </a:rPr>
              <a:t>®</a:t>
            </a:r>
            <a:r>
              <a:rPr lang="es-ES" sz="1200">
                <a:solidFill>
                  <a:srgbClr val="39434C"/>
                </a:solidFill>
                <a:highlight>
                  <a:srgbClr val="FFFFFF"/>
                </a:highlight>
              </a:rPr>
              <a:t> es una base de conocimiento accesible a nivel mundial de tácticas y técnicas del adversario basadas en observaciones del mundo real. La base de conocimientos de ATT&amp;CK se utiliza como base para el desarrollo de metodologías y modelos de amenazas específicos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2" name="Google Shape;312;p32"/>
          <p:cNvSpPr txBox="1"/>
          <p:nvPr/>
        </p:nvSpPr>
        <p:spPr>
          <a:xfrm>
            <a:off x="4067100" y="2141425"/>
            <a:ext cx="2282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3" name="Google Shape;313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52950" y="2541625"/>
            <a:ext cx="7144319" cy="4011577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4800" y="2103813"/>
            <a:ext cx="11885598" cy="475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0"/>
          <p:cNvSpPr txBox="1"/>
          <p:nvPr>
            <p:ph idx="12" type="sldNum"/>
          </p:nvPr>
        </p:nvSpPr>
        <p:spPr>
          <a:xfrm>
            <a:off x="8736463" y="6237312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90" name="Google Shape;90;p10"/>
          <p:cNvSpPr txBox="1"/>
          <p:nvPr/>
        </p:nvSpPr>
        <p:spPr>
          <a:xfrm>
            <a:off x="2998850" y="884925"/>
            <a:ext cx="5997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es-ES" sz="36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6.- Ataques a SCI.</a:t>
            </a:r>
            <a:endParaRPr sz="36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91" name="Google Shape;91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7150" y="1751650"/>
            <a:ext cx="4895850" cy="4638675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0"/>
          <p:cNvSpPr txBox="1"/>
          <p:nvPr/>
        </p:nvSpPr>
        <p:spPr>
          <a:xfrm>
            <a:off x="7005650" y="969675"/>
            <a:ext cx="47802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Font typeface="Source Sans Pro"/>
              <a:buChar char="●"/>
            </a:pPr>
            <a:r>
              <a:rPr lang="es-ES" sz="2500">
                <a:latin typeface="Source Sans Pro"/>
                <a:ea typeface="Source Sans Pro"/>
                <a:cs typeface="Source Sans Pro"/>
                <a:sym typeface="Source Sans Pro"/>
              </a:rPr>
              <a:t>6.1 Panel ejecutable Tknika.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3" name="Google Shape;93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55400" y="1776225"/>
            <a:ext cx="5482018" cy="446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1"/>
          <p:cNvSpPr txBox="1"/>
          <p:nvPr>
            <p:ph idx="12" type="sldNum"/>
          </p:nvPr>
        </p:nvSpPr>
        <p:spPr>
          <a:xfrm>
            <a:off x="8736463" y="6237312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99" name="Google Shape;99;p11"/>
          <p:cNvSpPr txBox="1"/>
          <p:nvPr/>
        </p:nvSpPr>
        <p:spPr>
          <a:xfrm>
            <a:off x="2998850" y="884925"/>
            <a:ext cx="5997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es-ES" sz="36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6.- Ataques a SCI.</a:t>
            </a:r>
            <a:endParaRPr sz="36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00" name="Google Shape;100;p11"/>
          <p:cNvSpPr txBox="1"/>
          <p:nvPr/>
        </p:nvSpPr>
        <p:spPr>
          <a:xfrm>
            <a:off x="7005650" y="969675"/>
            <a:ext cx="27591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Font typeface="Source Sans Pro"/>
              <a:buChar char="●"/>
            </a:pPr>
            <a:r>
              <a:rPr lang="es-ES" sz="2500">
                <a:latin typeface="Source Sans Pro"/>
                <a:ea typeface="Source Sans Pro"/>
                <a:cs typeface="Source Sans Pro"/>
                <a:sym typeface="Source Sans Pro"/>
              </a:rPr>
              <a:t>6.2 Scripts.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1" name="Google Shape;101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9025" y="1539075"/>
            <a:ext cx="8431666" cy="47428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45880" y="3067050"/>
            <a:ext cx="2318875" cy="11154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2"/>
          <p:cNvSpPr txBox="1"/>
          <p:nvPr>
            <p:ph idx="12" type="sldNum"/>
          </p:nvPr>
        </p:nvSpPr>
        <p:spPr>
          <a:xfrm>
            <a:off x="8736463" y="6237312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108" name="Google Shape;108;p12"/>
          <p:cNvSpPr txBox="1"/>
          <p:nvPr/>
        </p:nvSpPr>
        <p:spPr>
          <a:xfrm>
            <a:off x="2998850" y="884925"/>
            <a:ext cx="5997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es-ES" sz="36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6.- Ataques a SCI.</a:t>
            </a:r>
            <a:endParaRPr sz="36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09" name="Google Shape;109;p12"/>
          <p:cNvSpPr txBox="1"/>
          <p:nvPr/>
        </p:nvSpPr>
        <p:spPr>
          <a:xfrm>
            <a:off x="7005650" y="969675"/>
            <a:ext cx="38376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Font typeface="Source Sans Pro"/>
              <a:buChar char="●"/>
            </a:pPr>
            <a:r>
              <a:rPr lang="es-ES" sz="2500">
                <a:latin typeface="Source Sans Pro"/>
                <a:ea typeface="Source Sans Pro"/>
                <a:cs typeface="Source Sans Pro"/>
                <a:sym typeface="Source Sans Pro"/>
              </a:rPr>
              <a:t>6.2 Scripts. Stop Omron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0" name="Google Shape;110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98850" y="1492375"/>
            <a:ext cx="4314434" cy="4929377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2"/>
          <p:cNvSpPr txBox="1"/>
          <p:nvPr/>
        </p:nvSpPr>
        <p:spPr>
          <a:xfrm>
            <a:off x="6892050" y="1539075"/>
            <a:ext cx="4927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s-ES" sz="1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Los scripts están comprobados con PLC Omron CJ2M CPU31 y CP1L-E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3"/>
          <p:cNvSpPr txBox="1"/>
          <p:nvPr>
            <p:ph idx="12" type="sldNum"/>
          </p:nvPr>
        </p:nvSpPr>
        <p:spPr>
          <a:xfrm>
            <a:off x="8736463" y="6237312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117" name="Google Shape;117;p13"/>
          <p:cNvSpPr txBox="1"/>
          <p:nvPr/>
        </p:nvSpPr>
        <p:spPr>
          <a:xfrm>
            <a:off x="2998850" y="884925"/>
            <a:ext cx="5997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es-ES" sz="36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6.- Ataques a SCI.</a:t>
            </a:r>
            <a:endParaRPr sz="36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18" name="Google Shape;118;p13"/>
          <p:cNvSpPr txBox="1"/>
          <p:nvPr/>
        </p:nvSpPr>
        <p:spPr>
          <a:xfrm>
            <a:off x="7005650" y="969675"/>
            <a:ext cx="44850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Font typeface="Source Sans Pro"/>
              <a:buChar char="●"/>
            </a:pPr>
            <a:r>
              <a:rPr lang="es-ES" sz="2500">
                <a:latin typeface="Source Sans Pro"/>
                <a:ea typeface="Source Sans Pro"/>
                <a:cs typeface="Source Sans Pro"/>
                <a:sym typeface="Source Sans Pro"/>
              </a:rPr>
              <a:t>6.2 Scripts. Stop Siemens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9" name="Google Shape;119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5925" y="1696900"/>
            <a:ext cx="8942426" cy="4629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64324" y="1539075"/>
            <a:ext cx="817725" cy="817750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3"/>
          <p:cNvSpPr txBox="1"/>
          <p:nvPr/>
        </p:nvSpPr>
        <p:spPr>
          <a:xfrm>
            <a:off x="7318125" y="2356825"/>
            <a:ext cx="366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>
                <a:latin typeface="Calibri"/>
                <a:ea typeface="Calibri"/>
                <a:cs typeface="Calibri"/>
                <a:sym typeface="Calibri"/>
              </a:rPr>
              <a:t>Demo 13-   Ataques a SCI. Scripts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2" name="Google Shape;122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26250" y="4059725"/>
            <a:ext cx="5997600" cy="22959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4"/>
          <p:cNvSpPr txBox="1"/>
          <p:nvPr>
            <p:ph idx="12" type="sldNum"/>
          </p:nvPr>
        </p:nvSpPr>
        <p:spPr>
          <a:xfrm>
            <a:off x="8736463" y="6237312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128" name="Google Shape;128;p14"/>
          <p:cNvSpPr txBox="1"/>
          <p:nvPr/>
        </p:nvSpPr>
        <p:spPr>
          <a:xfrm>
            <a:off x="2998850" y="884925"/>
            <a:ext cx="5997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es-ES" sz="36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6.- Ataques a SCI.</a:t>
            </a:r>
            <a:endParaRPr sz="36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29" name="Google Shape;12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0825" y="1822000"/>
            <a:ext cx="8229734" cy="4629226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14"/>
          <p:cNvSpPr txBox="1"/>
          <p:nvPr/>
        </p:nvSpPr>
        <p:spPr>
          <a:xfrm>
            <a:off x="6675875" y="884925"/>
            <a:ext cx="62157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Font typeface="Source Sans Pro"/>
              <a:buChar char="●"/>
            </a:pPr>
            <a:r>
              <a:rPr lang="es-ES" sz="25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6.3 Captura credenciales HMI  (HTTP</a:t>
            </a:r>
            <a:r>
              <a:rPr lang="es-ES" sz="2500">
                <a:latin typeface="Source Sans Pro"/>
                <a:ea typeface="Source Sans Pro"/>
                <a:cs typeface="Source Sans Pro"/>
                <a:sym typeface="Source Sans Pro"/>
              </a:rPr>
              <a:t>)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1" name="Google Shape;131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0400" y="2261175"/>
            <a:ext cx="3326024" cy="39761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5"/>
          <p:cNvSpPr txBox="1"/>
          <p:nvPr>
            <p:ph idx="12" type="sldNum"/>
          </p:nvPr>
        </p:nvSpPr>
        <p:spPr>
          <a:xfrm>
            <a:off x="8736463" y="6237312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137" name="Google Shape;137;p15"/>
          <p:cNvSpPr txBox="1"/>
          <p:nvPr/>
        </p:nvSpPr>
        <p:spPr>
          <a:xfrm>
            <a:off x="2998850" y="884925"/>
            <a:ext cx="5997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es-ES" sz="36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6.- Ataques a SCI</a:t>
            </a:r>
            <a:endParaRPr sz="36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38" name="Google Shape;13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1238" y="1697175"/>
            <a:ext cx="8229734" cy="4629226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15"/>
          <p:cNvSpPr txBox="1"/>
          <p:nvPr/>
        </p:nvSpPr>
        <p:spPr>
          <a:xfrm>
            <a:off x="6485575" y="884925"/>
            <a:ext cx="64059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Font typeface="Source Sans Pro"/>
              <a:buChar char="●"/>
            </a:pPr>
            <a:r>
              <a:rPr lang="es-ES" sz="25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6.3.1 Captura credenciales  (HTTP</a:t>
            </a:r>
            <a:r>
              <a:rPr lang="es-ES" sz="2500">
                <a:latin typeface="Source Sans Pro"/>
                <a:ea typeface="Source Sans Pro"/>
                <a:cs typeface="Source Sans Pro"/>
                <a:sym typeface="Source Sans Pro"/>
              </a:rPr>
              <a:t>)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0" name="Google Shape;140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1624" y="994925"/>
            <a:ext cx="817725" cy="81775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15"/>
          <p:cNvSpPr txBox="1"/>
          <p:nvPr/>
        </p:nvSpPr>
        <p:spPr>
          <a:xfrm>
            <a:off x="183750" y="1812675"/>
            <a:ext cx="2139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>
                <a:latin typeface="Calibri"/>
                <a:ea typeface="Calibri"/>
                <a:cs typeface="Calibri"/>
                <a:sym typeface="Calibri"/>
              </a:rPr>
              <a:t>Demo 14-   Ataques a SCI. 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6"/>
          <p:cNvSpPr txBox="1"/>
          <p:nvPr>
            <p:ph idx="12" type="sldNum"/>
          </p:nvPr>
        </p:nvSpPr>
        <p:spPr>
          <a:xfrm>
            <a:off x="8736463" y="6237312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147" name="Google Shape;147;p16"/>
          <p:cNvSpPr txBox="1"/>
          <p:nvPr/>
        </p:nvSpPr>
        <p:spPr>
          <a:xfrm>
            <a:off x="2998850" y="884925"/>
            <a:ext cx="5997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es-ES" sz="36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6.- Ataques a SCI</a:t>
            </a:r>
            <a:endParaRPr sz="36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48" name="Google Shape;148;p16"/>
          <p:cNvSpPr txBox="1"/>
          <p:nvPr/>
        </p:nvSpPr>
        <p:spPr>
          <a:xfrm>
            <a:off x="6440150" y="884925"/>
            <a:ext cx="64515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Font typeface="Source Sans Pro"/>
              <a:buChar char="●"/>
            </a:pPr>
            <a:r>
              <a:rPr lang="es-ES" sz="25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6.3.1 Captura credenciales HMI  (HTTP</a:t>
            </a:r>
            <a:r>
              <a:rPr lang="es-ES" sz="2500">
                <a:latin typeface="Source Sans Pro"/>
                <a:ea typeface="Source Sans Pro"/>
                <a:cs typeface="Source Sans Pro"/>
                <a:sym typeface="Source Sans Pro"/>
              </a:rPr>
              <a:t>)</a:t>
            </a:r>
            <a:endParaRPr sz="25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500">
                <a:latin typeface="Source Sans Pro"/>
                <a:ea typeface="Source Sans Pro"/>
                <a:cs typeface="Source Sans Pro"/>
                <a:sym typeface="Source Sans Pro"/>
              </a:rPr>
              <a:t>Port Mirroring (Puerto espejo)</a:t>
            </a:r>
            <a:endParaRPr sz="25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49" name="Google Shape;14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1600" y="1948400"/>
            <a:ext cx="8786751" cy="450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